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Lst>
  <p:sldSz cy="10058400" cx="7772400"/>
  <p:notesSz cx="6858000" cy="9144000"/>
  <p:embeddedFontLst>
    <p:embeddedFont>
      <p:font typeface="Google Sans SemiBold"/>
      <p:regular r:id="rId6"/>
      <p:bold r:id="rId7"/>
      <p:italic r:id="rId8"/>
      <p:boldItalic r:id="rId9"/>
    </p:embeddedFont>
    <p:embeddedFont>
      <p:font typeface="Roboto"/>
      <p:regular r:id="rId10"/>
      <p:bold r:id="rId11"/>
      <p:italic r:id="rId12"/>
      <p:boldItalic r:id="rId13"/>
    </p:embeddedFont>
    <p:embeddedFont>
      <p:font typeface="PT Sans Narrow"/>
      <p:regular r:id="rId14"/>
      <p:bold r:id="rId15"/>
    </p:embeddedFont>
    <p:embeddedFont>
      <p:font typeface="Google Sans"/>
      <p:regular r:id="rId16"/>
      <p:bold r:id="rId17"/>
      <p:italic r:id="rId18"/>
      <p:boldItalic r:id="rId19"/>
    </p:embeddedFont>
    <p:embeddedFont>
      <p:font typeface="Work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WorkSans-regular.fntdata"/><Relationship Id="rId11" Type="http://schemas.openxmlformats.org/officeDocument/2006/relationships/font" Target="fonts/Roboto-bold.fntdata"/><Relationship Id="rId22" Type="http://schemas.openxmlformats.org/officeDocument/2006/relationships/font" Target="fonts/WorkSans-italic.fntdata"/><Relationship Id="rId10" Type="http://schemas.openxmlformats.org/officeDocument/2006/relationships/font" Target="fonts/Roboto-regular.fntdata"/><Relationship Id="rId21" Type="http://schemas.openxmlformats.org/officeDocument/2006/relationships/font" Target="fonts/WorkSans-bold.fntdata"/><Relationship Id="rId13" Type="http://schemas.openxmlformats.org/officeDocument/2006/relationships/font" Target="fonts/Roboto-boldItalic.fntdata"/><Relationship Id="rId12" Type="http://schemas.openxmlformats.org/officeDocument/2006/relationships/font" Target="fonts/Roboto-italic.fntdata"/><Relationship Id="rId23" Type="http://schemas.openxmlformats.org/officeDocument/2006/relationships/font" Target="fonts/Work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GoogleSansSemiBold-boldItalic.fntdata"/><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GoogleSans-bold.fntdata"/><Relationship Id="rId16" Type="http://schemas.openxmlformats.org/officeDocument/2006/relationships/font" Target="fonts/GoogleSans-regular.fntdata"/><Relationship Id="rId5" Type="http://schemas.openxmlformats.org/officeDocument/2006/relationships/slide" Target="slides/slide1.xml"/><Relationship Id="rId19" Type="http://schemas.openxmlformats.org/officeDocument/2006/relationships/font" Target="fonts/GoogleSans-boldItalic.fntdata"/><Relationship Id="rId6" Type="http://schemas.openxmlformats.org/officeDocument/2006/relationships/font" Target="fonts/GoogleSansSemiBold-regular.fntdata"/><Relationship Id="rId18" Type="http://schemas.openxmlformats.org/officeDocument/2006/relationships/font" Target="fonts/GoogleSans-italic.fntdata"/><Relationship Id="rId7" Type="http://schemas.openxmlformats.org/officeDocument/2006/relationships/font" Target="fonts/GoogleSansSemiBold-bold.fntdata"/><Relationship Id="rId8" Type="http://schemas.openxmlformats.org/officeDocument/2006/relationships/font" Target="fonts/GoogleSans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12140ae02_0_79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12140ae02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p:nvPr>
            <p:ph type="title"/>
          </p:nvPr>
        </p:nvSpPr>
        <p:spPr>
          <a:xfrm>
            <a:off x="168925" y="324775"/>
            <a:ext cx="74085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 name="Google Shape;37;p2"/>
          <p:cNvSpPr txBox="1"/>
          <p:nvPr>
            <p:ph idx="1" type="subTitle"/>
          </p:nvPr>
        </p:nvSpPr>
        <p:spPr>
          <a:xfrm>
            <a:off x="2263675" y="8269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38"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40" name="Google Shape;40;p3"/>
          <p:cNvCxnSpPr>
            <a:stCxn id="41"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nvSpPr>
        <p:spPr>
          <a:xfrm>
            <a:off x="3314919" y="10869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txBox="1"/>
          <p:nvPr/>
        </p:nvSpPr>
        <p:spPr>
          <a:xfrm>
            <a:off x="3314919" y="3910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52450" y="4614885"/>
              <a:ext cx="2804700" cy="21099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txBox="1"/>
            <p:nvPr/>
          </p:nvSpPr>
          <p:spPr>
            <a:xfrm>
              <a:off x="643125" y="4541500"/>
              <a:ext cx="259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3"/>
          <p:cNvSpPr/>
          <p:nvPr/>
        </p:nvSpPr>
        <p:spPr>
          <a:xfrm>
            <a:off x="3668950" y="6615125"/>
            <a:ext cx="3184200" cy="24957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043125" y="7288425"/>
            <a:ext cx="2573100" cy="2261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ph idx="2" type="pic"/>
          </p:nvPr>
        </p:nvSpPr>
        <p:spPr>
          <a:xfrm>
            <a:off x="3681075" y="6466100"/>
            <a:ext cx="3035400" cy="2495700"/>
          </a:xfrm>
          <a:prstGeom prst="rect">
            <a:avLst/>
          </a:prstGeom>
          <a:noFill/>
          <a:ln cap="flat" cmpd="sng" w="19050">
            <a:solidFill>
              <a:srgbClr val="000000"/>
            </a:solidFill>
            <a:prstDash val="solid"/>
            <a:round/>
            <a:headEnd len="sm" w="sm" type="none"/>
            <a:tailEnd len="sm" w="sm" type="none"/>
          </a:ln>
        </p:spPr>
      </p:sp>
      <p:sp>
        <p:nvSpPr>
          <p:cNvPr id="73" name="Google Shape;73;p3"/>
          <p:cNvSpPr/>
          <p:nvPr>
            <p:ph idx="3" type="pic"/>
          </p:nvPr>
        </p:nvSpPr>
        <p:spPr>
          <a:xfrm>
            <a:off x="1162700" y="7044000"/>
            <a:ext cx="2453400" cy="2398200"/>
          </a:xfrm>
          <a:prstGeom prst="rect">
            <a:avLst/>
          </a:prstGeom>
          <a:noFill/>
          <a:ln cap="flat" cmpd="sng" w="19050">
            <a:solidFill>
              <a:srgbClr val="000000"/>
            </a:solidFill>
            <a:prstDash val="solid"/>
            <a:round/>
            <a:headEnd len="sm" w="sm" type="none"/>
            <a:tailEnd len="sm" w="sm" type="none"/>
          </a:ln>
        </p:spPr>
      </p:sp>
      <p:sp>
        <p:nvSpPr>
          <p:cNvPr id="74" name="Google Shape;74;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75" name="Google Shape;75;p3"/>
          <p:cNvSpPr txBox="1"/>
          <p:nvPr>
            <p:ph type="title"/>
          </p:nvPr>
        </p:nvSpPr>
        <p:spPr>
          <a:xfrm>
            <a:off x="190350" y="11200"/>
            <a:ext cx="72909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6" name="Google Shape;76;p3"/>
          <p:cNvSpPr txBox="1"/>
          <p:nvPr>
            <p:ph idx="1" type="subTitle"/>
          </p:nvPr>
        </p:nvSpPr>
        <p:spPr>
          <a:xfrm>
            <a:off x="2226300" y="513400"/>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77"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81" name="Google Shape;8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82" name="Google Shape;8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sp>
        <p:nvSpPr>
          <p:cNvPr id="83" name="Google Shape;83;p4"/>
          <p:cNvSpPr txBox="1"/>
          <p:nvPr>
            <p:ph type="title"/>
          </p:nvPr>
        </p:nvSpPr>
        <p:spPr>
          <a:xfrm>
            <a:off x="404725" y="246200"/>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4" name="Google Shape;84;p4"/>
          <p:cNvSpPr txBox="1"/>
          <p:nvPr>
            <p:ph idx="1" type="subTitle"/>
          </p:nvPr>
        </p:nvSpPr>
        <p:spPr>
          <a:xfrm>
            <a:off x="2249425" y="82707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5" name="Google Shape;85;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86" name="Google Shape;86;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236350" y="1885875"/>
              <a:ext cx="539400" cy="409500"/>
            </a:xfrm>
            <a:prstGeom prst="chevron">
              <a:avLst>
                <a:gd fmla="val 50000" name="adj"/>
              </a:avLst>
            </a:prstGeom>
            <a:solidFill>
              <a:schemeClr val="dk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2083950" y="3353425"/>
              <a:ext cx="539400" cy="409500"/>
            </a:xfrm>
            <a:prstGeom prst="chevron">
              <a:avLst>
                <a:gd fmla="val 50000" name="adj"/>
              </a:avLst>
            </a:prstGeom>
            <a:solidFill>
              <a:schemeClr val="dk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10800000">
              <a:off x="5385688" y="3201025"/>
              <a:ext cx="539400" cy="409500"/>
            </a:xfrm>
            <a:prstGeom prst="chevron">
              <a:avLst>
                <a:gd fmla="val 50000" name="adj"/>
              </a:avLst>
            </a:prstGeom>
            <a:solidFill>
              <a:schemeClr val="dk2"/>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0800000">
              <a:off x="1779138" y="6141175"/>
              <a:ext cx="539400" cy="409500"/>
            </a:xfrm>
            <a:prstGeom prst="chevron">
              <a:avLst>
                <a:gd fmla="val 50000" name="adj"/>
              </a:avLst>
            </a:prstGeom>
            <a:solidFill>
              <a:schemeClr val="dk2"/>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p:nvPr>
            <p:ph idx="2" type="body"/>
          </p:nvPr>
        </p:nvSpPr>
        <p:spPr>
          <a:xfrm>
            <a:off x="413425" y="1939675"/>
            <a:ext cx="6896100" cy="1027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4"/>
          <p:cNvSpPr txBox="1"/>
          <p:nvPr>
            <p:ph idx="3" type="body"/>
          </p:nvPr>
        </p:nvSpPr>
        <p:spPr>
          <a:xfrm>
            <a:off x="438138" y="3915350"/>
            <a:ext cx="3108300" cy="23700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4"/>
          <p:cNvSpPr txBox="1"/>
          <p:nvPr>
            <p:ph idx="4" type="body"/>
          </p:nvPr>
        </p:nvSpPr>
        <p:spPr>
          <a:xfrm>
            <a:off x="438150" y="7050750"/>
            <a:ext cx="3108300" cy="22554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4"/>
          <p:cNvSpPr txBox="1"/>
          <p:nvPr>
            <p:ph idx="5" type="body"/>
          </p:nvPr>
        </p:nvSpPr>
        <p:spPr>
          <a:xfrm>
            <a:off x="3905525" y="4039263"/>
            <a:ext cx="3219000" cy="2604300"/>
          </a:xfrm>
          <a:prstGeom prst="rect">
            <a:avLst/>
          </a:prstGeom>
        </p:spPr>
        <p:txBody>
          <a:bodyPr anchorCtr="0" anchor="t" bIns="91425" lIns="57150"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 name="Google Shape;115;p4"/>
          <p:cNvSpPr txBox="1"/>
          <p:nvPr>
            <p:ph idx="6" type="subTitle"/>
          </p:nvPr>
        </p:nvSpPr>
        <p:spPr>
          <a:xfrm>
            <a:off x="4183575" y="9228125"/>
            <a:ext cx="3086700" cy="285000"/>
          </a:xfrm>
          <a:prstGeom prst="rect">
            <a:avLst/>
          </a:prstGeom>
        </p:spPr>
        <p:txBody>
          <a:bodyPr anchorCtr="0" anchor="t" bIns="91425" lIns="91425" spcFirstLastPara="1" rIns="91425" wrap="square" tIns="91425">
            <a:normAutofit/>
          </a:bodyPr>
          <a:lstStyle>
            <a:lvl1pPr lvl="0" rtl="0">
              <a:spcBef>
                <a:spcPts val="0"/>
              </a:spcBef>
              <a:spcAft>
                <a:spcPts val="0"/>
              </a:spcAft>
              <a:buSzPts val="1100"/>
              <a:buNone/>
              <a:defRPr i="1" sz="1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4"/>
          <p:cNvSpPr/>
          <p:nvPr>
            <p:ph idx="7" type="pic"/>
          </p:nvPr>
        </p:nvSpPr>
        <p:spPr>
          <a:xfrm>
            <a:off x="4007763" y="6899688"/>
            <a:ext cx="3172200" cy="2357700"/>
          </a:xfrm>
          <a:prstGeom prst="rect">
            <a:avLst/>
          </a:prstGeom>
          <a:noFill/>
          <a:ln cap="flat" cmpd="sng" w="3810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17"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120" name="Google Shape;120;p5"/>
          <p:cNvSpPr txBox="1"/>
          <p:nvPr>
            <p:ph type="title"/>
          </p:nvPr>
        </p:nvSpPr>
        <p:spPr>
          <a:xfrm>
            <a:off x="432000" y="449725"/>
            <a:ext cx="6908400" cy="771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21" name="Google Shape;121;p5"/>
          <p:cNvSpPr txBox="1"/>
          <p:nvPr>
            <p:ph idx="1" type="subTitle"/>
          </p:nvPr>
        </p:nvSpPr>
        <p:spPr>
          <a:xfrm>
            <a:off x="2276700" y="951925"/>
            <a:ext cx="3219000" cy="269100"/>
          </a:xfrm>
          <a:prstGeom prst="rect">
            <a:avLst/>
          </a:prstGeom>
        </p:spPr>
        <p:txBody>
          <a:bodyPr anchorCtr="0" anchor="t" bIns="91425" lIns="91425" spcFirstLastPara="1" rIns="91425" wrap="square" tIns="91425">
            <a:spAutoFit/>
          </a:bodyPr>
          <a:lstStyle>
            <a:lvl1pPr lvl="0" rt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42" name="Google Shape;142;p5"/>
          <p:cNvSpPr/>
          <p:nvPr>
            <p:ph idx="2" type="pic"/>
          </p:nvPr>
        </p:nvSpPr>
        <p:spPr>
          <a:xfrm>
            <a:off x="4467025" y="4719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43"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49"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404725" y="246200"/>
            <a:ext cx="6908400" cy="7713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Clr>
                <a:schemeClr val="dk1"/>
              </a:buClr>
              <a:buSzPts val="1100"/>
              <a:buFont typeface="Arial"/>
              <a:buNone/>
            </a:pPr>
            <a:r>
              <a:rPr b="1" lang="en" sz="1600"/>
              <a:t>New York City TLC Project </a:t>
            </a:r>
            <a:r>
              <a:rPr b="1" lang="en" sz="1600"/>
              <a:t>Preliminary Data</a:t>
            </a:r>
            <a:r>
              <a:rPr b="1" lang="en" sz="1600"/>
              <a:t> Summary</a:t>
            </a:r>
            <a:endParaRPr sz="1900"/>
          </a:p>
        </p:txBody>
      </p:sp>
      <p:sp>
        <p:nvSpPr>
          <p:cNvPr id="155" name="Google Shape;155;p8"/>
          <p:cNvSpPr txBox="1"/>
          <p:nvPr>
            <p:ph idx="1" type="subTitle"/>
          </p:nvPr>
        </p:nvSpPr>
        <p:spPr>
          <a:xfrm>
            <a:off x="1941150" y="677675"/>
            <a:ext cx="3890100" cy="58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t>Executive summary report</a:t>
            </a:r>
            <a:endParaRPr b="1"/>
          </a:p>
          <a:p>
            <a:pPr indent="0" lvl="0" marL="0" rtl="0" algn="ctr">
              <a:spcBef>
                <a:spcPts val="0"/>
              </a:spcBef>
              <a:spcAft>
                <a:spcPts val="0"/>
              </a:spcAft>
              <a:buClr>
                <a:schemeClr val="dk1"/>
              </a:buClr>
              <a:buSzPts val="1100"/>
              <a:buFont typeface="Arial"/>
              <a:buNone/>
            </a:pPr>
            <a:r>
              <a:rPr lang="en"/>
              <a:t>Commission Prepared by </a:t>
            </a:r>
            <a:r>
              <a:rPr b="1" lang="en"/>
              <a:t>Automatidata</a:t>
            </a:r>
            <a:endParaRPr b="1"/>
          </a:p>
        </p:txBody>
      </p:sp>
      <p:sp>
        <p:nvSpPr>
          <p:cNvPr id="156" name="Google Shape;156;p8"/>
          <p:cNvSpPr txBox="1"/>
          <p:nvPr/>
        </p:nvSpPr>
        <p:spPr>
          <a:xfrm>
            <a:off x="4051263" y="5448175"/>
            <a:ext cx="3000000" cy="337800"/>
          </a:xfrm>
          <a:prstGeom prst="rect">
            <a:avLst/>
          </a:prstGeom>
          <a:noFill/>
          <a:ln>
            <a:noFill/>
          </a:ln>
        </p:spPr>
        <p:txBody>
          <a:bodyPr anchorCtr="0" anchor="t" bIns="91425" lIns="91425" spcFirstLastPara="1" rIns="91425" wrap="square" tIns="91425">
            <a:spAutoFit/>
          </a:bodyPr>
          <a:lstStyle/>
          <a:p>
            <a:pPr indent="0" lvl="0" marL="0" rtl="0" algn="ctr">
              <a:lnSpc>
                <a:spcPct val="85000"/>
              </a:lnSpc>
              <a:spcBef>
                <a:spcPts val="0"/>
              </a:spcBef>
              <a:spcAft>
                <a:spcPts val="0"/>
              </a:spcAft>
              <a:buNone/>
            </a:pPr>
            <a:r>
              <a:rPr b="1" i="1" lang="en" sz="1170">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19013"/>
            <a:ext cx="69084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50"/>
              </a:spcAft>
              <a:buNone/>
            </a:pPr>
            <a:r>
              <a:rPr lang="en" sz="1100">
                <a:solidFill>
                  <a:schemeClr val="dk1"/>
                </a:solidFill>
                <a:latin typeface="Google Sans"/>
                <a:ea typeface="Google Sans"/>
                <a:cs typeface="Google Sans"/>
                <a:sym typeface="Google Sans"/>
              </a:rPr>
              <a:t>The NYC Taxi &amp; Limousine Commission has contracted with Automatidata to build a regression model that predicts taxi cab fares. In this part of the project, the Automatidata data team p</a:t>
            </a:r>
            <a:r>
              <a:rPr lang="en" sz="1100">
                <a:solidFill>
                  <a:schemeClr val="dk1"/>
                </a:solidFill>
                <a:latin typeface="Google Sans"/>
                <a:ea typeface="Google Sans"/>
                <a:cs typeface="Google Sans"/>
                <a:sym typeface="Google Sans"/>
              </a:rPr>
              <a:t>erformed a preliminary inspection of the data supplied by the NYC Taxi and Limousine Commission in order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75"/>
            <a:ext cx="3639000" cy="1877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 </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Reference screenshots:</a:t>
            </a:r>
            <a:endParaRPr sz="1100">
              <a:solidFill>
                <a:schemeClr val="dk1"/>
              </a:solidFill>
              <a:latin typeface="Google Sans"/>
              <a:ea typeface="Google Sans"/>
              <a:cs typeface="Google Sans"/>
              <a:sym typeface="Google Sans"/>
            </a:endParaRPr>
          </a:p>
        </p:txBody>
      </p:sp>
      <p:sp>
        <p:nvSpPr>
          <p:cNvPr id="159" name="Google Shape;159;p8"/>
          <p:cNvSpPr txBox="1"/>
          <p:nvPr>
            <p:ph idx="3" type="body"/>
          </p:nvPr>
        </p:nvSpPr>
        <p:spPr>
          <a:xfrm>
            <a:off x="438151" y="3762950"/>
            <a:ext cx="3407700" cy="2370000"/>
          </a:xfrm>
          <a:prstGeom prst="rect">
            <a:avLst/>
          </a:prstGeom>
        </p:spPr>
        <p:txBody>
          <a:bodyPr anchorCtr="0" anchor="t" bIns="91425" lIns="57150"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 which work together to depict a taxi cab ride).</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p:nvPr>
            <p:ph idx="4" type="body"/>
          </p:nvPr>
        </p:nvSpPr>
        <p:spPr>
          <a:xfrm>
            <a:off x="438150" y="7050750"/>
            <a:ext cx="3407700" cy="2255400"/>
          </a:xfrm>
          <a:prstGeom prst="rect">
            <a:avLst/>
          </a:prstGeom>
        </p:spPr>
        <p:txBody>
          <a:bodyPr anchorCtr="0" anchor="t" bIns="91425" lIns="57150" spcFirstLastPara="1" rIns="91425" wrap="square" tIns="91425">
            <a:normAutofit/>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indent="0" lvl="0" marL="0" rtl="0" algn="l">
              <a:spcBef>
                <a:spcPts val="0"/>
              </a:spcBef>
              <a:spcAft>
                <a:spcPts val="1200"/>
              </a:spcAft>
              <a:buNone/>
            </a:pPr>
            <a:r>
              <a:t/>
            </a:r>
            <a:endParaRPr/>
          </a:p>
        </p:txBody>
      </p:sp>
      <p:sp>
        <p:nvSpPr>
          <p:cNvPr id="161" name="Google Shape;161;p8"/>
          <p:cNvSpPr txBox="1"/>
          <p:nvPr>
            <p:ph idx="6" type="subTitle"/>
          </p:nvPr>
        </p:nvSpPr>
        <p:spPr>
          <a:xfrm>
            <a:off x="4051275" y="9304325"/>
            <a:ext cx="3219000" cy="6204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770"/>
              <a:buFont typeface="Arial"/>
              <a:buNone/>
            </a:pPr>
            <a:r>
              <a:rPr lang="en" sz="1000">
                <a:solidFill>
                  <a:schemeClr val="dk1"/>
                </a:solidFill>
              </a:rPr>
              <a:t>[Alt-text] The total_amount variable indicates the necessity of further analyzing outlier variables</a:t>
            </a:r>
            <a:r>
              <a:rPr lang="en" sz="1000">
                <a:solidFill>
                  <a:schemeClr val="dk1"/>
                </a:solidFill>
              </a:rPr>
              <a:t>.</a:t>
            </a:r>
            <a:endParaRPr/>
          </a:p>
        </p:txBody>
      </p:sp>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163" name="Google Shape;163;p8"/>
          <p:cNvPicPr preferRelativeResize="0"/>
          <p:nvPr/>
        </p:nvPicPr>
        <p:blipFill>
          <a:blip r:embed="rId4">
            <a:alphaModFix/>
          </a:blip>
          <a:stretch>
            <a:fillRect/>
          </a:stretch>
        </p:blipFill>
        <p:spPr>
          <a:xfrm>
            <a:off x="5504300" y="5695575"/>
            <a:ext cx="737276" cy="359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